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99" r:id="rId5"/>
    <p:sldId id="300" r:id="rId6"/>
    <p:sldId id="301" r:id="rId7"/>
    <p:sldId id="263" r:id="rId8"/>
    <p:sldId id="302" r:id="rId9"/>
    <p:sldId id="303" r:id="rId10"/>
    <p:sldId id="272" r:id="rId11"/>
    <p:sldId id="304" r:id="rId12"/>
    <p:sldId id="305" r:id="rId13"/>
    <p:sldId id="306" r:id="rId14"/>
    <p:sldId id="296" r:id="rId15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7D3140-7073-4227-854E-DD9656AAB2C7}" v="136" dt="2023-12-05T23:23:34.864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>
      <p:cViewPr varScale="1">
        <p:scale>
          <a:sx n="160" d="100"/>
          <a:sy n="16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hape 112">
            <a:extLst>
              <a:ext uri="{FF2B5EF4-FFF2-40B4-BE49-F238E27FC236}">
                <a16:creationId xmlns:a16="http://schemas.microsoft.com/office/drawing/2014/main" id="{DA1E31AA-3CF9-EF3B-5FDC-374F3E6D10F3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11267" name="Shape 113">
            <a:extLst>
              <a:ext uri="{FF2B5EF4-FFF2-40B4-BE49-F238E27FC236}">
                <a16:creationId xmlns:a16="http://schemas.microsoft.com/office/drawing/2014/main" id="{9E94FF77-62D2-778B-1F99-8F973A3CB8BF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n-lt"/>
        <a:ea typeface="+mn-ea"/>
        <a:cs typeface="+mn-cs"/>
        <a:sym typeface="Arial" panose="020B0604020202020204" pitchFamily="34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n-lt"/>
        <a:ea typeface="+mn-ea"/>
        <a:cs typeface="+mn-cs"/>
        <a:sym typeface="Arial" panose="020B0604020202020204" pitchFamily="34" charset="0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n-lt"/>
        <a:ea typeface="+mn-ea"/>
        <a:cs typeface="+mn-cs"/>
        <a:sym typeface="Arial" panose="020B0604020202020204" pitchFamily="34" charset="0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n-lt"/>
        <a:ea typeface="+mn-ea"/>
        <a:cs typeface="+mn-cs"/>
        <a:sym typeface="Arial" panose="020B0604020202020204" pitchFamily="34" charset="0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n-lt"/>
        <a:ea typeface="+mn-ea"/>
        <a:cs typeface="+mn-cs"/>
        <a:sym typeface="Arial" panose="020B0604020202020204" pitchFamily="34" charset="0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Slide Image Placeholder 1">
            <a:extLst>
              <a:ext uri="{FF2B5EF4-FFF2-40B4-BE49-F238E27FC236}">
                <a16:creationId xmlns:a16="http://schemas.microsoft.com/office/drawing/2014/main" id="{C39E9066-25D3-FA12-E221-16FDCC22D8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8" name="Notes Placeholder 2">
            <a:extLst>
              <a:ext uri="{FF2B5EF4-FFF2-40B4-BE49-F238E27FC236}">
                <a16:creationId xmlns:a16="http://schemas.microsoft.com/office/drawing/2014/main" id="{72A51F0C-2213-1441-F431-F57F31436A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093B4E4A-84D9-6FF9-3FF8-951DD2C9A1AB}"/>
              </a:ext>
            </a:extLst>
          </p:cNvPr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3FAFD0-ADC0-4B47-B52D-DD482CEA2DD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614078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CA2520F0-6C74-658F-1AE5-B5CF84EFC17F}"/>
              </a:ext>
            </a:extLst>
          </p:cNvPr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7F0CC2-7CA7-4D50-BF45-D18CFDBBB7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16766604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;p1" descr="Google Shape;6;p1">
            <a:extLst>
              <a:ext uri="{FF2B5EF4-FFF2-40B4-BE49-F238E27FC236}">
                <a16:creationId xmlns:a16="http://schemas.microsoft.com/office/drawing/2014/main" id="{167399C1-40DC-128E-BF46-A32462415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50" y="4144963"/>
            <a:ext cx="984250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" name="Google Shape;10;p1" descr="Google Shape;10;p1">
            <a:extLst>
              <a:ext uri="{FF2B5EF4-FFF2-40B4-BE49-F238E27FC236}">
                <a16:creationId xmlns:a16="http://schemas.microsoft.com/office/drawing/2014/main" id="{11D6F28A-6501-DA63-A169-854A87756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4" name="Google Shape;11;p1" descr="Google Shape;11;p1">
            <a:extLst>
              <a:ext uri="{FF2B5EF4-FFF2-40B4-BE49-F238E27FC236}">
                <a16:creationId xmlns:a16="http://schemas.microsoft.com/office/drawing/2014/main" id="{4F6B3B31-2BD6-6324-EC35-9C6CAD1A2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65088"/>
            <a:ext cx="1912937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3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" name="Google Shape;26;p5"/>
          <p:cNvSpPr txBox="1">
            <a:spLocks noGrp="1"/>
          </p:cNvSpPr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58A10A76-4BBA-E841-F4DA-033278F0CE95}"/>
              </a:ext>
            </a:extLst>
          </p:cNvPr>
          <p:cNvSpPr txBox="1">
            <a:spLocks noGrp="1" noChangeArrowheads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563F47-650D-4C3E-82A5-AF7E55803B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944375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;p1" descr="Google Shape;6;p1">
            <a:extLst>
              <a:ext uri="{FF2B5EF4-FFF2-40B4-BE49-F238E27FC236}">
                <a16:creationId xmlns:a16="http://schemas.microsoft.com/office/drawing/2014/main" id="{58109BBB-3116-AD85-0D3F-42BB38336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50" y="4144963"/>
            <a:ext cx="984250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" name="Google Shape;10;p1" descr="Google Shape;10;p1">
            <a:extLst>
              <a:ext uri="{FF2B5EF4-FFF2-40B4-BE49-F238E27FC236}">
                <a16:creationId xmlns:a16="http://schemas.microsoft.com/office/drawing/2014/main" id="{60A4B7D9-C1CC-775C-D315-5BBE3AF2C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4" name="Google Shape;11;p1" descr="Google Shape;11;p1">
            <a:extLst>
              <a:ext uri="{FF2B5EF4-FFF2-40B4-BE49-F238E27FC236}">
                <a16:creationId xmlns:a16="http://schemas.microsoft.com/office/drawing/2014/main" id="{1C3FE7DB-1818-6C3F-383D-EC2017EE4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65088"/>
            <a:ext cx="1912937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AC28470-51A6-01F9-8951-E8B979730E34}"/>
              </a:ext>
            </a:extLst>
          </p:cNvPr>
          <p:cNvSpPr txBox="1"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F52BD2-9FAB-49DB-84EC-C622389794E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104562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;p1" descr="Google Shape;6;p1">
            <a:extLst>
              <a:ext uri="{FF2B5EF4-FFF2-40B4-BE49-F238E27FC236}">
                <a16:creationId xmlns:a16="http://schemas.microsoft.com/office/drawing/2014/main" id="{2A41193F-EBBB-DEF6-19C2-AE05A7ACF4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50" y="4144963"/>
            <a:ext cx="984250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" name="Google Shape;10;p1" descr="Google Shape;10;p1">
            <a:extLst>
              <a:ext uri="{FF2B5EF4-FFF2-40B4-BE49-F238E27FC236}">
                <a16:creationId xmlns:a16="http://schemas.microsoft.com/office/drawing/2014/main" id="{59DDAB1B-58E3-DB68-9ACF-2FE2A0C77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4" name="Google Shape;11;p1" descr="Google Shape;11;p1">
            <a:extLst>
              <a:ext uri="{FF2B5EF4-FFF2-40B4-BE49-F238E27FC236}">
                <a16:creationId xmlns:a16="http://schemas.microsoft.com/office/drawing/2014/main" id="{BC353BC8-4554-A8E3-5930-19774767C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65088"/>
            <a:ext cx="1912937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907B2D3C-A05A-3132-A6B0-C16E7A6F3EC6}"/>
              </a:ext>
            </a:extLst>
          </p:cNvPr>
          <p:cNvSpPr txBox="1"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C0D3E5-E1CC-44C2-8861-FBFD1F50E5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195737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;p1" descr="Google Shape;6;p1">
            <a:extLst>
              <a:ext uri="{FF2B5EF4-FFF2-40B4-BE49-F238E27FC236}">
                <a16:creationId xmlns:a16="http://schemas.microsoft.com/office/drawing/2014/main" id="{7A2905CF-46CC-E147-67DA-9AD0311E9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50" y="4144963"/>
            <a:ext cx="984250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" name="Google Shape;10;p1" descr="Google Shape;10;p1">
            <a:extLst>
              <a:ext uri="{FF2B5EF4-FFF2-40B4-BE49-F238E27FC236}">
                <a16:creationId xmlns:a16="http://schemas.microsoft.com/office/drawing/2014/main" id="{F7C4F280-7DD6-3664-A9B4-929851972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4" name="Google Shape;11;p1" descr="Google Shape;11;p1">
            <a:extLst>
              <a:ext uri="{FF2B5EF4-FFF2-40B4-BE49-F238E27FC236}">
                <a16:creationId xmlns:a16="http://schemas.microsoft.com/office/drawing/2014/main" id="{CD46BAFE-4363-0C15-5C56-1B6949968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65088"/>
            <a:ext cx="1912937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5" name="Google Shape;39;p9">
            <a:extLst>
              <a:ext uri="{FF2B5EF4-FFF2-40B4-BE49-F238E27FC236}">
                <a16:creationId xmlns:a16="http://schemas.microsoft.com/office/drawing/2014/main" id="{BB25FEF0-7A21-85D0-F196-137CCFFC3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0"/>
            <a:ext cx="45720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lIns="45719" rIns="45719" anchor="ctr"/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eaLnBrk="1">
              <a:defRPr/>
            </a:pPr>
            <a:endParaRPr lang="en-US" altLang="en-US"/>
          </a:p>
        </p:txBody>
      </p:sp>
      <p:sp>
        <p:nvSpPr>
          <p:cNvPr id="80" name="Title Text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8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Google Shape;42;p9"/>
          <p:cNvSpPr txBox="1">
            <a:spLocks noGrp="1"/>
          </p:cNvSpPr>
          <p:nvPr>
            <p:ph type="body" sz="half" idx="21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A41ED0B-D34C-1300-54DB-9B6934BB3746}"/>
              </a:ext>
            </a:extLst>
          </p:cNvPr>
          <p:cNvSpPr txBox="1">
            <a:spLocks noGrp="1" noChangeArrowheads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9C5CA9-153F-45AC-ADE1-0418613A75F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053598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;p1" descr="Google Shape;6;p1">
            <a:extLst>
              <a:ext uri="{FF2B5EF4-FFF2-40B4-BE49-F238E27FC236}">
                <a16:creationId xmlns:a16="http://schemas.microsoft.com/office/drawing/2014/main" id="{7813178E-B73B-4AF2-F018-29649A07C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50" y="4144963"/>
            <a:ext cx="984250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" name="Google Shape;10;p1" descr="Google Shape;10;p1">
            <a:extLst>
              <a:ext uri="{FF2B5EF4-FFF2-40B4-BE49-F238E27FC236}">
                <a16:creationId xmlns:a16="http://schemas.microsoft.com/office/drawing/2014/main" id="{C92463FF-3B00-D9EB-16F0-967D46F3A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4" name="Google Shape;11;p1" descr="Google Shape;11;p1">
            <a:extLst>
              <a:ext uri="{FF2B5EF4-FFF2-40B4-BE49-F238E27FC236}">
                <a16:creationId xmlns:a16="http://schemas.microsoft.com/office/drawing/2014/main" id="{2A366117-2B6C-29FD-B27D-CFEC6D799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65088"/>
            <a:ext cx="1912937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EAB151E0-9B72-D8AC-C474-BB85D4BB1AD5}"/>
              </a:ext>
            </a:extLst>
          </p:cNvPr>
          <p:cNvSpPr txBox="1"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53290C-9FDA-41EE-928E-FFB0C0A5B0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415853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;p1" descr="Google Shape;6;p1">
            <a:extLst>
              <a:ext uri="{FF2B5EF4-FFF2-40B4-BE49-F238E27FC236}">
                <a16:creationId xmlns:a16="http://schemas.microsoft.com/office/drawing/2014/main" id="{B4302156-FAAC-A443-1464-4BF4B86F19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50" y="4144963"/>
            <a:ext cx="984250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" name="Google Shape;10;p1" descr="Google Shape;10;p1">
            <a:extLst>
              <a:ext uri="{FF2B5EF4-FFF2-40B4-BE49-F238E27FC236}">
                <a16:creationId xmlns:a16="http://schemas.microsoft.com/office/drawing/2014/main" id="{B7E76C14-6CD3-2505-5899-DA174905C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4" name="Google Shape;11;p1" descr="Google Shape;11;p1">
            <a:extLst>
              <a:ext uri="{FF2B5EF4-FFF2-40B4-BE49-F238E27FC236}">
                <a16:creationId xmlns:a16="http://schemas.microsoft.com/office/drawing/2014/main" id="{A407C855-A5B7-44D1-46F2-399C4C611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65088"/>
            <a:ext cx="1912937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104" name="xx%"/>
          <p:cNvSpPr txBox="1"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24B411A7-F836-1471-450D-30770598A32F}"/>
              </a:ext>
            </a:extLst>
          </p:cNvPr>
          <p:cNvSpPr txBox="1"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77E431-07BC-4C50-A46A-2FF37A7C98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137117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Google Shape;6;p1" descr="Google Shape;6;p1">
            <a:extLst>
              <a:ext uri="{FF2B5EF4-FFF2-40B4-BE49-F238E27FC236}">
                <a16:creationId xmlns:a16="http://schemas.microsoft.com/office/drawing/2014/main" id="{6455ADBB-18FA-3791-FA8D-1F256460F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50" y="4144963"/>
            <a:ext cx="984250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027" name="Google Shape;10;p1" descr="Google Shape;10;p1">
            <a:extLst>
              <a:ext uri="{FF2B5EF4-FFF2-40B4-BE49-F238E27FC236}">
                <a16:creationId xmlns:a16="http://schemas.microsoft.com/office/drawing/2014/main" id="{DE4E0A85-3ED0-998F-1D17-9078E388E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028" name="Google Shape;11;p1" descr="Google Shape;11;p1">
            <a:extLst>
              <a:ext uri="{FF2B5EF4-FFF2-40B4-BE49-F238E27FC236}">
                <a16:creationId xmlns:a16="http://schemas.microsoft.com/office/drawing/2014/main" id="{124E027C-53E4-A6BE-2DB2-8819FA83C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38" y="65088"/>
            <a:ext cx="1912937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1029" name="Title Text">
            <a:extLst>
              <a:ext uri="{FF2B5EF4-FFF2-40B4-BE49-F238E27FC236}">
                <a16:creationId xmlns:a16="http://schemas.microsoft.com/office/drawing/2014/main" id="{0D2D8C64-9601-204B-8457-7EAF1EE10431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11150" y="649288"/>
            <a:ext cx="8521700" cy="573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91424" tIns="91424" rIns="91424" bIns="914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Arial" panose="020B0604020202020204" pitchFamily="34" charset="0"/>
              </a:rPr>
              <a:t>Title Text</a:t>
            </a:r>
          </a:p>
        </p:txBody>
      </p:sp>
      <p:sp>
        <p:nvSpPr>
          <p:cNvPr id="1030" name="Body Level One…">
            <a:extLst>
              <a:ext uri="{FF2B5EF4-FFF2-40B4-BE49-F238E27FC236}">
                <a16:creationId xmlns:a16="http://schemas.microsoft.com/office/drawing/2014/main" id="{3BDF93AF-CD76-E8F1-0226-DD79895328F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311150" y="1222375"/>
            <a:ext cx="85217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91424" tIns="91424" rIns="91424" bIns="914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>
                <a:sym typeface="Arial" panose="020B0604020202020204" pitchFamily="34" charset="0"/>
              </a:rPr>
              <a:t>Body Level One</a:t>
            </a:r>
          </a:p>
          <a:p>
            <a:pPr lvl="1"/>
            <a:r>
              <a:rPr lang="en-US" altLang="en-US">
                <a:sym typeface="Arial" panose="020B0604020202020204" pitchFamily="34" charset="0"/>
              </a:rPr>
              <a:t>Body Level Two</a:t>
            </a:r>
          </a:p>
          <a:p>
            <a:pPr lvl="2"/>
            <a:r>
              <a:rPr lang="en-US" altLang="en-US">
                <a:sym typeface="Arial" panose="020B0604020202020204" pitchFamily="34" charset="0"/>
              </a:rPr>
              <a:t>Body Level Three</a:t>
            </a:r>
          </a:p>
          <a:p>
            <a:pPr lvl="3"/>
            <a:r>
              <a:rPr lang="en-US" altLang="en-US">
                <a:sym typeface="Arial" panose="020B0604020202020204" pitchFamily="34" charset="0"/>
              </a:rPr>
              <a:t>Body Level Four</a:t>
            </a:r>
          </a:p>
          <a:p>
            <a:pPr lvl="4"/>
            <a:r>
              <a:rPr lang="en-US" altLang="en-US">
                <a:sym typeface="Arial" panose="020B0604020202020204" pitchFamily="34" charset="0"/>
              </a:rPr>
              <a:t>Body Level Five</a:t>
            </a:r>
          </a:p>
        </p:txBody>
      </p:sp>
      <p:sp>
        <p:nvSpPr>
          <p:cNvPr id="1031" name="Slide Number">
            <a:extLst>
              <a:ext uri="{FF2B5EF4-FFF2-40B4-BE49-F238E27FC236}">
                <a16:creationId xmlns:a16="http://schemas.microsoft.com/office/drawing/2014/main" id="{B54ACB83-028B-8ED8-4482-63132C6D38C0}"/>
              </a:ext>
            </a:extLst>
          </p:cNvPr>
          <p:cNvSpPr txBox="1">
            <a:spLocks noGrp="1" noChangeArrowheads="1"/>
          </p:cNvSpPr>
          <p:nvPr>
            <p:ph type="sldNum" sz="quarter" idx="2"/>
          </p:nvPr>
        </p:nvSpPr>
        <p:spPr bwMode="auto">
          <a:xfrm>
            <a:off x="8683625" y="4700588"/>
            <a:ext cx="338138" cy="319087"/>
          </a:xfrm>
          <a:prstGeom prst="rect">
            <a:avLst/>
          </a:prstGeom>
          <a:noFill/>
          <a:ln>
            <a:noFill/>
          </a:ln>
        </p:spPr>
        <p:txBody>
          <a:bodyPr vert="horz" wrap="none" lIns="91424" tIns="91424" rIns="91424" bIns="91424" numCol="1" anchor="ctr" anchorCtr="0" compatLnSpc="1">
            <a:prstTxWarp prst="textNoShape">
              <a:avLst/>
            </a:prstTxWarp>
            <a:spAutoFit/>
          </a:bodyPr>
          <a:lstStyle>
            <a:lvl1pPr algn="r" eaLnBrk="1">
              <a:defRPr sz="1000">
                <a:solidFill>
                  <a:srgbClr val="595959"/>
                </a:solidFill>
              </a:defRPr>
            </a:lvl1pPr>
          </a:lstStyle>
          <a:p>
            <a:pPr>
              <a:defRPr/>
            </a:pPr>
            <a:fld id="{82A8F787-981E-48F8-A7D1-98CB8370E2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</p:sldLayoutIdLst>
  <p:transition spd="med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0000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0000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0000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0000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000000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indent="-342900" algn="l" rtl="0" eaLnBrk="0" fontAlgn="base" hangingPunct="0">
        <a:lnSpc>
          <a:spcPct val="115000"/>
        </a:lnSpc>
        <a:spcBef>
          <a:spcPct val="0"/>
        </a:spcBef>
        <a:spcAft>
          <a:spcPct val="0"/>
        </a:spcAft>
        <a:buClr>
          <a:srgbClr val="595959"/>
        </a:buClr>
        <a:buSzPts val="1800"/>
        <a:buFont typeface="Arial" panose="020B0604020202020204" pitchFamily="34" charset="0"/>
        <a:buChar char="●"/>
        <a:defRPr>
          <a:solidFill>
            <a:srgbClr val="595959"/>
          </a:solidFill>
          <a:latin typeface="+mn-lt"/>
          <a:ea typeface="+mn-ea"/>
          <a:cs typeface="+mn-cs"/>
          <a:sym typeface="Arial" panose="020B0604020202020204" pitchFamily="34" charset="0"/>
        </a:defRPr>
      </a:lvl1pPr>
      <a:lvl2pPr marL="1004888" indent="-407988" algn="l" rtl="0" eaLnBrk="0" fontAlgn="base" hangingPunct="0">
        <a:lnSpc>
          <a:spcPct val="115000"/>
        </a:lnSpc>
        <a:spcBef>
          <a:spcPct val="0"/>
        </a:spcBef>
        <a:spcAft>
          <a:spcPct val="0"/>
        </a:spcAft>
        <a:buClr>
          <a:srgbClr val="595959"/>
        </a:buClr>
        <a:buSzPts val="1800"/>
        <a:buFont typeface="Arial" panose="020B0604020202020204" pitchFamily="34" charset="0"/>
        <a:buChar char="○"/>
        <a:defRPr>
          <a:solidFill>
            <a:srgbClr val="595959"/>
          </a:solidFill>
          <a:latin typeface="+mn-lt"/>
          <a:ea typeface="+mn-ea"/>
          <a:cs typeface="+mn-cs"/>
          <a:sym typeface="Arial" panose="020B0604020202020204" pitchFamily="34" charset="0"/>
        </a:defRPr>
      </a:lvl2pPr>
      <a:lvl3pPr marL="1462088" indent="-407988" algn="l" rtl="0" eaLnBrk="0" fontAlgn="base" hangingPunct="0">
        <a:lnSpc>
          <a:spcPct val="115000"/>
        </a:lnSpc>
        <a:spcBef>
          <a:spcPct val="0"/>
        </a:spcBef>
        <a:spcAft>
          <a:spcPct val="0"/>
        </a:spcAft>
        <a:buClr>
          <a:srgbClr val="595959"/>
        </a:buClr>
        <a:buSzPts val="1800"/>
        <a:buFont typeface="Arial" panose="020B0604020202020204" pitchFamily="34" charset="0"/>
        <a:buChar char="■"/>
        <a:defRPr>
          <a:solidFill>
            <a:srgbClr val="595959"/>
          </a:solidFill>
          <a:latin typeface="+mn-lt"/>
          <a:ea typeface="+mn-ea"/>
          <a:cs typeface="+mn-cs"/>
          <a:sym typeface="Arial" panose="020B0604020202020204" pitchFamily="34" charset="0"/>
        </a:defRPr>
      </a:lvl3pPr>
      <a:lvl4pPr marL="1919288" indent="-407988" algn="l" rtl="0" eaLnBrk="0" fontAlgn="base" hangingPunct="0">
        <a:lnSpc>
          <a:spcPct val="115000"/>
        </a:lnSpc>
        <a:spcBef>
          <a:spcPct val="0"/>
        </a:spcBef>
        <a:spcAft>
          <a:spcPct val="0"/>
        </a:spcAft>
        <a:buClr>
          <a:srgbClr val="595959"/>
        </a:buClr>
        <a:buSzPts val="1800"/>
        <a:buFont typeface="Arial" panose="020B0604020202020204" pitchFamily="34" charset="0"/>
        <a:buChar char="●"/>
        <a:defRPr>
          <a:solidFill>
            <a:srgbClr val="595959"/>
          </a:solidFill>
          <a:latin typeface="+mn-lt"/>
          <a:ea typeface="+mn-ea"/>
          <a:cs typeface="+mn-cs"/>
          <a:sym typeface="Arial" panose="020B0604020202020204" pitchFamily="34" charset="0"/>
        </a:defRPr>
      </a:lvl4pPr>
      <a:lvl5pPr marL="2376488" indent="-407988" algn="l" rtl="0" eaLnBrk="0" fontAlgn="base" hangingPunct="0">
        <a:lnSpc>
          <a:spcPct val="115000"/>
        </a:lnSpc>
        <a:spcBef>
          <a:spcPct val="0"/>
        </a:spcBef>
        <a:spcAft>
          <a:spcPct val="0"/>
        </a:spcAft>
        <a:buClr>
          <a:srgbClr val="595959"/>
        </a:buClr>
        <a:buSzPts val="1800"/>
        <a:buFont typeface="Arial" panose="020B0604020202020204" pitchFamily="34" charset="0"/>
        <a:buChar char="○"/>
        <a:defRPr>
          <a:solidFill>
            <a:srgbClr val="595959"/>
          </a:solidFill>
          <a:latin typeface="+mn-lt"/>
          <a:ea typeface="+mn-ea"/>
          <a:cs typeface="+mn-cs"/>
          <a:sym typeface="Arial" panose="020B0604020202020204" pitchFamily="34" charset="0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montgomerycountymd.gov/Public-Safety/Crash-Reporting-Drivers-Data/mmzv-x63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M's OnStar predicts injury severity to help crash victims">
            <a:extLst>
              <a:ext uri="{FF2B5EF4-FFF2-40B4-BE49-F238E27FC236}">
                <a16:creationId xmlns:a16="http://schemas.microsoft.com/office/drawing/2014/main" id="{98D1FAFC-BF98-078B-611C-E866D03D9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1253"/>
            <a:ext cx="9143999" cy="4961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90" name="TextBox 5">
            <a:extLst>
              <a:ext uri="{FF2B5EF4-FFF2-40B4-BE49-F238E27FC236}">
                <a16:creationId xmlns:a16="http://schemas.microsoft.com/office/drawing/2014/main" id="{D7489785-28A8-B135-8604-C0ED1C803B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8334" y="516633"/>
            <a:ext cx="704646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square" lIns="45719" rIns="45719">
            <a:spAutoFit/>
          </a:bodyPr>
          <a:lstStyle>
            <a:lvl1pPr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/>
            <a:r>
              <a:rPr lang="en-US" altLang="en-US" sz="2400" b="1" dirty="0">
                <a:latin typeface="+mj-lt"/>
                <a:cs typeface="Calibri" panose="020F0502020204030204" pitchFamily="34" charset="0"/>
                <a:sym typeface="Times Roman"/>
              </a:rPr>
              <a:t>Predicting Injury Severity in Accidents</a:t>
            </a:r>
          </a:p>
        </p:txBody>
      </p:sp>
      <p:sp>
        <p:nvSpPr>
          <p:cNvPr id="118" name="TextBox 7">
            <a:extLst>
              <a:ext uri="{FF2B5EF4-FFF2-40B4-BE49-F238E27FC236}">
                <a16:creationId xmlns:a16="http://schemas.microsoft.com/office/drawing/2014/main" id="{F6579549-CBF0-5926-5E4B-53AED6C1B211}"/>
              </a:ext>
            </a:extLst>
          </p:cNvPr>
          <p:cNvSpPr txBox="1"/>
          <p:nvPr/>
        </p:nvSpPr>
        <p:spPr>
          <a:xfrm>
            <a:off x="7268306" y="978298"/>
            <a:ext cx="1656863" cy="36933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kern="0" dirty="0">
                <a:solidFill>
                  <a:schemeClr val="tx1"/>
                </a:solidFill>
                <a:latin typeface="Georgia" panose="02040502050405020303" pitchFamily="18" charset="0"/>
                <a:cs typeface="Calibri" panose="020F0502020204030204" pitchFamily="34" charset="0"/>
                <a:sym typeface="Arial"/>
              </a:rPr>
              <a:t>Rohith Kotar</a:t>
            </a:r>
            <a:endParaRPr sz="1800" kern="0" spc="-15" dirty="0">
              <a:solidFill>
                <a:schemeClr val="tx1"/>
              </a:solidFill>
              <a:latin typeface="Georgia" panose="02040502050405020303" pitchFamily="18" charset="0"/>
              <a:ea typeface="DejaVu Sans"/>
              <a:cs typeface="Calibri" panose="020F0502020204030204" pitchFamily="34" charset="0"/>
              <a:sym typeface="DejaVu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B9BB4E-45EF-6863-90A5-48B5D288EDAD}"/>
              </a:ext>
            </a:extLst>
          </p:cNvPr>
          <p:cNvSpPr txBox="1"/>
          <p:nvPr/>
        </p:nvSpPr>
        <p:spPr>
          <a:xfrm>
            <a:off x="4118517" y="1273437"/>
            <a:ext cx="5166732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spcFirstLastPara="1" wrap="square" lIns="45719" tIns="45719" rIns="45719" bIns="45719" spcCol="38100"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  <a:ea typeface="Calibri" panose="020F0502020204030204" pitchFamily="34" charset="0"/>
                <a:cs typeface="Calibri" panose="020F0502020204030204" pitchFamily="34" charset="0"/>
              </a:rPr>
              <a:t>Under the guidance of Professor  </a:t>
            </a:r>
            <a:r>
              <a:rPr lang="en-US" dirty="0">
                <a:solidFill>
                  <a:schemeClr val="tx1"/>
                </a:solidFill>
                <a:latin typeface="Georgia" panose="02040502050405020303" pitchFamily="18" charset="0"/>
                <a:cs typeface="+mn-cs"/>
                <a:sym typeface="Arial"/>
              </a:rPr>
              <a:t>Dr. Chaojie (Jay) Wang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itle 1">
            <a:extLst>
              <a:ext uri="{FF2B5EF4-FFF2-40B4-BE49-F238E27FC236}">
                <a16:creationId xmlns:a16="http://schemas.microsoft.com/office/drawing/2014/main" id="{B97CCAF9-C756-7D25-D9F3-63F8966E5DA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defTabSz="877823">
              <a:defRPr sz="2688"/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dirty="0">
                <a:sym typeface="Arial"/>
              </a:rPr>
              <a:t>Feature </a:t>
            </a:r>
            <a:r>
              <a:rPr lang="en-US" dirty="0">
                <a:sym typeface="Arial"/>
              </a:rPr>
              <a:t>Importance</a:t>
            </a:r>
            <a:endParaRPr dirty="0"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0AADCB-8B58-85A1-0DFF-4D4E3B30C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538" y="1222375"/>
            <a:ext cx="6873836" cy="3467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5F7A96-CF2D-B442-A1E2-0720B8CCA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9481"/>
            <a:ext cx="3947502" cy="1722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74F7FF-921F-85DD-D192-AA5E20DEC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421" y="1039997"/>
            <a:ext cx="3673158" cy="15317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34BCCB-1BB5-C273-6328-1145AD45635B}"/>
              </a:ext>
            </a:extLst>
          </p:cNvPr>
          <p:cNvSpPr txBox="1"/>
          <p:nvPr/>
        </p:nvSpPr>
        <p:spPr>
          <a:xfrm>
            <a:off x="0" y="560745"/>
            <a:ext cx="219605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n-ea"/>
                <a:cs typeface="+mn-cs"/>
                <a:sym typeface="Arial"/>
              </a:rPr>
              <a:t>Logistic Regression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B8DA76-0FAD-051B-466C-9C0102135C17}"/>
              </a:ext>
            </a:extLst>
          </p:cNvPr>
          <p:cNvSpPr txBox="1"/>
          <p:nvPr/>
        </p:nvSpPr>
        <p:spPr>
          <a:xfrm>
            <a:off x="5556354" y="560745"/>
            <a:ext cx="219605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n-ea"/>
                <a:cs typeface="+mn-cs"/>
                <a:sym typeface="Arial"/>
              </a:rPr>
              <a:t>Random Forest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50DC53-43B8-6747-B2C0-31BC2B021631}"/>
              </a:ext>
            </a:extLst>
          </p:cNvPr>
          <p:cNvSpPr txBox="1"/>
          <p:nvPr/>
        </p:nvSpPr>
        <p:spPr>
          <a:xfrm>
            <a:off x="0" y="2571750"/>
            <a:ext cx="219605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n-ea"/>
                <a:cs typeface="+mn-cs"/>
                <a:sym typeface="Arial"/>
              </a:rPr>
              <a:t>Gradient Boosting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5A1367-A422-8A91-4DC6-BFCB3E49FFC5}"/>
              </a:ext>
            </a:extLst>
          </p:cNvPr>
          <p:cNvSpPr txBox="1"/>
          <p:nvPr/>
        </p:nvSpPr>
        <p:spPr>
          <a:xfrm>
            <a:off x="5361482" y="2571749"/>
            <a:ext cx="219605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n-ea"/>
                <a:cs typeface="+mn-cs"/>
                <a:sym typeface="Arial"/>
              </a:rPr>
              <a:t>Decision Tree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1719D85-2762-FE15-DE30-41201741CF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5" y="3089041"/>
            <a:ext cx="3825572" cy="14707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3CBEC9D-837D-0E6C-31C6-D7883A706D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7111" y="2990219"/>
            <a:ext cx="3901778" cy="163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70331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034BCCB-1BB5-C273-6328-1145AD45635B}"/>
              </a:ext>
            </a:extLst>
          </p:cNvPr>
          <p:cNvSpPr txBox="1"/>
          <p:nvPr/>
        </p:nvSpPr>
        <p:spPr>
          <a:xfrm>
            <a:off x="0" y="560745"/>
            <a:ext cx="435464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RANDOM FOREST WITH GRIDSEARCHCV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n-ea"/>
              <a:cs typeface="+mn-cs"/>
              <a:sym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50DC53-43B8-6747-B2C0-31BC2B021631}"/>
              </a:ext>
            </a:extLst>
          </p:cNvPr>
          <p:cNvSpPr txBox="1"/>
          <p:nvPr/>
        </p:nvSpPr>
        <p:spPr>
          <a:xfrm>
            <a:off x="0" y="2620830"/>
            <a:ext cx="2196059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n-ea"/>
                <a:cs typeface="+mn-cs"/>
                <a:sym typeface="Arial"/>
              </a:rPr>
              <a:t>SMOTENN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CDECCB-F2F5-3699-DECF-A17EFCE63B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2354"/>
            <a:ext cx="4016088" cy="17984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3088B8-1D32-EDD7-BE3E-89E2F085D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1" y="3018443"/>
            <a:ext cx="3952057" cy="17984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016992B-72CD-599C-F571-2093CB56EA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431" t="31014" r="32815" b="20265"/>
          <a:stretch/>
        </p:blipFill>
        <p:spPr>
          <a:xfrm>
            <a:off x="4354643" y="1545169"/>
            <a:ext cx="3711682" cy="236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45486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4D96551-4A39-5D1F-6352-A288D557A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77" t="14591" r="14417" b="7347"/>
          <a:stretch/>
        </p:blipFill>
        <p:spPr>
          <a:xfrm>
            <a:off x="0" y="546847"/>
            <a:ext cx="6378807" cy="45966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D2E689-FA85-8ADC-1778-A879FBA01C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92" t="15056" r="36278" b="7339"/>
          <a:stretch/>
        </p:blipFill>
        <p:spPr>
          <a:xfrm>
            <a:off x="6378807" y="546847"/>
            <a:ext cx="2752164" cy="461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43964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1">
            <a:extLst>
              <a:ext uri="{FF2B5EF4-FFF2-40B4-BE49-F238E27FC236}">
                <a16:creationId xmlns:a16="http://schemas.microsoft.com/office/drawing/2014/main" id="{1B0AF0B0-F29B-7291-7A72-5BE220F9E0E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defTabSz="877823">
              <a:defRPr sz="2688"/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b="1" dirty="0">
                <a:latin typeface="Georgia" panose="02040502050405020303" pitchFamily="18" charset="0"/>
                <a:sym typeface="Arial"/>
              </a:rPr>
              <a:t>References</a:t>
            </a:r>
          </a:p>
        </p:txBody>
      </p:sp>
      <p:sp>
        <p:nvSpPr>
          <p:cNvPr id="35842" name="Text Placeholder 2">
            <a:extLst>
              <a:ext uri="{FF2B5EF4-FFF2-40B4-BE49-F238E27FC236}">
                <a16:creationId xmlns:a16="http://schemas.microsoft.com/office/drawing/2014/main" id="{B3160471-0F23-027F-8964-89344EDAF85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 sz="1400" dirty="0"/>
          </a:p>
          <a:p>
            <a:pPr eaLnBrk="1" hangingPunct="1">
              <a:defRPr/>
            </a:pPr>
            <a:r>
              <a:rPr lang="en-US" altLang="en-US" sz="1400" dirty="0">
                <a:solidFill>
                  <a:schemeClr val="tx1"/>
                </a:solidFill>
                <a:latin typeface="Georgia" panose="02040502050405020303" pitchFamily="18" charset="0"/>
              </a:rPr>
              <a:t>Feature Engineering for Machine Learning: Strategies for Data Preprocessing by Kuhn, M., and Johnson, K. (2019)</a:t>
            </a:r>
          </a:p>
          <a:p>
            <a:pPr eaLnBrk="1" hangingPunct="1">
              <a:defRPr/>
            </a:pPr>
            <a:endParaRPr lang="en-US" alt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eaLnBrk="1" hangingPunct="1">
              <a:defRPr/>
            </a:pPr>
            <a:r>
              <a:rPr lang="en-US" altLang="en-US" sz="1400" dirty="0">
                <a:solidFill>
                  <a:schemeClr val="tx1"/>
                </a:solidFill>
                <a:latin typeface="Georgia" panose="02040502050405020303" pitchFamily="18" charset="0"/>
              </a:rPr>
              <a:t>"Injury Severity Prediction: A Review of Literature and Methods" by Abdel-Wahab, O. M., et al. (2009). This paper provides a comprehensive overview of injury severity prediction methods.</a:t>
            </a:r>
          </a:p>
          <a:p>
            <a:pPr eaLnBrk="1" hangingPunct="1">
              <a:defRPr/>
            </a:pPr>
            <a:endParaRPr lang="en-US" alt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eaLnBrk="1" hangingPunct="1">
              <a:defRPr/>
            </a:pPr>
            <a:r>
              <a:rPr lang="en-US" sz="1400" dirty="0" err="1">
                <a:solidFill>
                  <a:schemeClr val="tx1"/>
                </a:solidFill>
                <a:latin typeface="Georgia" panose="02040502050405020303" pitchFamily="18" charset="0"/>
              </a:rPr>
              <a:t>XGBoost</a:t>
            </a:r>
            <a:r>
              <a:rPr lang="en-US" sz="1400" dirty="0">
                <a:solidFill>
                  <a:schemeClr val="tx1"/>
                </a:solidFill>
                <a:latin typeface="Georgia" panose="02040502050405020303" pitchFamily="18" charset="0"/>
              </a:rPr>
              <a:t>: A Scalable Tree Boosting System </a:t>
            </a:r>
            <a:r>
              <a:rPr lang="en-US" altLang="en-US" sz="1400" dirty="0">
                <a:solidFill>
                  <a:schemeClr val="tx1"/>
                </a:solidFill>
                <a:latin typeface="Georgia" panose="02040502050405020303" pitchFamily="18" charset="0"/>
              </a:rPr>
              <a:t>https://arxiv.org/abs/1603.02754</a:t>
            </a:r>
          </a:p>
          <a:p>
            <a:pPr marL="114300" indent="0" eaLnBrk="1" hangingPunct="1">
              <a:buFont typeface="Arial" panose="020B0604020202020204" pitchFamily="34" charset="0"/>
              <a:buNone/>
              <a:defRPr/>
            </a:pPr>
            <a:endParaRPr lang="en-US" alt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eaLnBrk="1" hangingPunct="1">
              <a:defRPr/>
            </a:pPr>
            <a:r>
              <a:rPr lang="en-US" altLang="en-US" sz="1400" dirty="0">
                <a:solidFill>
                  <a:schemeClr val="tx1"/>
                </a:solidFill>
                <a:latin typeface="Georgia" panose="02040502050405020303" pitchFamily="18" charset="0"/>
              </a:rPr>
              <a:t>Feature Engineering - </a:t>
            </a:r>
            <a:r>
              <a:rPr lang="en-US" sz="1400" dirty="0">
                <a:solidFill>
                  <a:schemeClr val="tx1"/>
                </a:solidFill>
                <a:latin typeface="Georgia" panose="02040502050405020303" pitchFamily="18" charset="0"/>
              </a:rPr>
              <a:t>https://youtu.be/sluoVhT0ehg</a:t>
            </a:r>
            <a:endParaRPr lang="en-US" altLang="en-US" sz="1400" dirty="0">
              <a:solidFill>
                <a:schemeClr val="tx1"/>
              </a:solidFill>
              <a:latin typeface="Georgia" panose="02040502050405020303" pitchFamily="18" charset="0"/>
            </a:endParaRPr>
          </a:p>
          <a:p>
            <a:pPr eaLnBrk="1" hangingPunct="1">
              <a:defRPr/>
            </a:pPr>
            <a:endParaRPr lang="en-US" altLang="en-US" sz="1400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le 1">
            <a:extLst>
              <a:ext uri="{FF2B5EF4-FFF2-40B4-BE49-F238E27FC236}">
                <a16:creationId xmlns:a16="http://schemas.microsoft.com/office/drawing/2014/main" id="{E5121ED1-64F5-6FEF-722D-3259F5EF812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defTabSz="877823">
              <a:defRPr sz="2688"/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b="1" dirty="0">
                <a:latin typeface="Georgia" panose="02040502050405020303" pitchFamily="18" charset="0"/>
                <a:sym typeface="Arial"/>
              </a:rPr>
              <a:t>Introduction</a:t>
            </a:r>
          </a:p>
        </p:txBody>
      </p:sp>
      <p:sp>
        <p:nvSpPr>
          <p:cNvPr id="13314" name="Text Placeholder 2">
            <a:extLst>
              <a:ext uri="{FF2B5EF4-FFF2-40B4-BE49-F238E27FC236}">
                <a16:creationId xmlns:a16="http://schemas.microsoft.com/office/drawing/2014/main" id="{32BDDA77-6468-94E5-BC36-006B39CAEFB0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311150" y="1222375"/>
            <a:ext cx="8521700" cy="3500438"/>
          </a:xfrm>
        </p:spPr>
        <p:txBody>
          <a:bodyPr/>
          <a:lstStyle/>
          <a:p>
            <a:pPr eaLnBrk="1" hangingPunct="1">
              <a:defRPr/>
            </a:pPr>
            <a:r>
              <a:rPr lang="en-US" sz="1550" dirty="0">
                <a:solidFill>
                  <a:schemeClr val="tx1"/>
                </a:solidFill>
                <a:latin typeface="Georgia" panose="02040502050405020303" pitchFamily="18" charset="0"/>
              </a:rPr>
              <a:t>Project aims to develop a robust predictive modeling approach for estimating injury severity in accidents for an unbalanced dataset.</a:t>
            </a:r>
          </a:p>
          <a:p>
            <a:pPr eaLnBrk="1" hangingPunct="1">
              <a:defRPr/>
            </a:pPr>
            <a:r>
              <a:rPr lang="en-US" sz="1550" dirty="0">
                <a:solidFill>
                  <a:schemeClr val="tx1"/>
                </a:solidFill>
                <a:latin typeface="Georgia" panose="02040502050405020303" pitchFamily="18" charset="0"/>
              </a:rPr>
              <a:t>Improved injury severity prediction can aid in the development of proactive measures for accident prevention, contributing to overall public safety and reducing the occurrence of severe accidents.</a:t>
            </a:r>
          </a:p>
          <a:p>
            <a:pPr eaLnBrk="1" hangingPunct="1">
              <a:defRPr/>
            </a:pPr>
            <a:r>
              <a:rPr lang="en-US" sz="1550" dirty="0">
                <a:solidFill>
                  <a:schemeClr val="tx1"/>
                </a:solidFill>
                <a:latin typeface="Georgia" panose="02040502050405020303" pitchFamily="18" charset="0"/>
              </a:rPr>
              <a:t>Reliable injury severity prediction models can facilitate the development of personalized treatment plans for accident victims, optimizing healthcare resources and improving patient outcomes.</a:t>
            </a:r>
            <a:endParaRPr lang="en-US" altLang="en-US" sz="1550" dirty="0">
              <a:solidFill>
                <a:schemeClr val="tx1"/>
              </a:solidFill>
              <a:latin typeface="Georgia" panose="02040502050405020303" pitchFamily="18" charset="0"/>
              <a:cs typeface="Calibri" panose="020F0502020204030204" pitchFamily="34" charset="0"/>
            </a:endParaRPr>
          </a:p>
          <a:p>
            <a:pPr marL="114300" indent="0" eaLnBrk="1" hangingPunct="1">
              <a:buNone/>
              <a:defRPr/>
            </a:pPr>
            <a:br>
              <a:rPr lang="en-US" sz="1600" dirty="0">
                <a:solidFill>
                  <a:srgbClr val="000000"/>
                </a:solidFill>
                <a:latin typeface="Söhne"/>
              </a:rPr>
            </a:br>
            <a:endParaRPr lang="en-US" sz="1600" dirty="0">
              <a:solidFill>
                <a:srgbClr val="000000"/>
              </a:solidFill>
              <a:latin typeface="Söhne"/>
            </a:endParaRPr>
          </a:p>
          <a:p>
            <a:pPr eaLnBrk="1" hangingPunct="1">
              <a:defRPr/>
            </a:pPr>
            <a:endParaRPr lang="en-US" altLang="en-US" sz="1600" dirty="0">
              <a:solidFill>
                <a:schemeClr val="tx1"/>
              </a:solidFill>
              <a:latin typeface="Georgia" panose="02040502050405020303" pitchFamily="18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1">
            <a:extLst>
              <a:ext uri="{FF2B5EF4-FFF2-40B4-BE49-F238E27FC236}">
                <a16:creationId xmlns:a16="http://schemas.microsoft.com/office/drawing/2014/main" id="{5CD4BF21-2CC5-6BAC-5E31-9944380E44A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defTabSz="877823">
              <a:defRPr sz="2688"/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>
                <a:latin typeface="Georgia" panose="02040502050405020303" pitchFamily="18" charset="0"/>
                <a:sym typeface="Arial"/>
              </a:rPr>
              <a:t>About the Data</a:t>
            </a:r>
          </a:p>
        </p:txBody>
      </p:sp>
      <p:sp>
        <p:nvSpPr>
          <p:cNvPr id="15362" name="Text Placeholder 2">
            <a:extLst>
              <a:ext uri="{FF2B5EF4-FFF2-40B4-BE49-F238E27FC236}">
                <a16:creationId xmlns:a16="http://schemas.microsoft.com/office/drawing/2014/main" id="{F31089BD-1AEE-1563-6DB8-30ECDF564A71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1600" dirty="0">
                <a:solidFill>
                  <a:schemeClr val="tx1"/>
                </a:solidFill>
              </a:rPr>
              <a:t>Dataset </a:t>
            </a:r>
            <a:r>
              <a:rPr lang="en-US" sz="1600" dirty="0">
                <a:solidFill>
                  <a:schemeClr val="tx1"/>
                </a:solidFill>
              </a:rPr>
              <a:t>Link: </a:t>
            </a:r>
            <a:r>
              <a:rPr lang="en-US" sz="16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https://data.montgomerycountymd.gov/Public-Safety/Crash-Reporting-Drivers-Data/mmzv-x632</a:t>
            </a:r>
            <a:endParaRPr lang="en-US" sz="1600" dirty="0">
              <a:solidFill>
                <a:schemeClr val="tx1"/>
              </a:solidFill>
            </a:endParaRPr>
          </a:p>
          <a:p>
            <a:pPr marL="114300" indent="0" eaLnBrk="1" hangingPunct="1">
              <a:buNone/>
              <a:defRPr/>
            </a:pPr>
            <a:endParaRPr lang="en-US" altLang="en-US" sz="1600" dirty="0">
              <a:solidFill>
                <a:schemeClr val="tx1"/>
              </a:solidFill>
            </a:endParaRPr>
          </a:p>
          <a:p>
            <a:pPr eaLnBrk="1" hangingPunct="1">
              <a:defRPr/>
            </a:pPr>
            <a:r>
              <a:rPr lang="en-US" altLang="en-US" sz="1600" dirty="0">
                <a:solidFill>
                  <a:schemeClr val="tx1"/>
                </a:solidFill>
              </a:rPr>
              <a:t>Shape – 172105 rows X 51columns</a:t>
            </a:r>
          </a:p>
          <a:p>
            <a:pPr marL="114300" indent="0" eaLnBrk="1" hangingPunct="1">
              <a:buNone/>
              <a:defRPr/>
            </a:pPr>
            <a:endParaRPr lang="en-US" altLang="en-US" sz="1600" dirty="0">
              <a:solidFill>
                <a:schemeClr val="tx1"/>
              </a:solidFill>
            </a:endParaRPr>
          </a:p>
          <a:p>
            <a:pPr eaLnBrk="1" hangingPunct="1">
              <a:defRPr/>
            </a:pPr>
            <a:r>
              <a:rPr lang="en-US" altLang="en-US" sz="1600" dirty="0">
                <a:solidFill>
                  <a:schemeClr val="tx1"/>
                </a:solidFill>
              </a:rPr>
              <a:t>File Size – 104MB.</a:t>
            </a:r>
          </a:p>
          <a:p>
            <a:pPr marL="114300" indent="0" eaLnBrk="1" hangingPunct="1">
              <a:buNone/>
              <a:defRPr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114300" indent="0" eaLnBrk="1" hangingPunct="1">
              <a:buNone/>
              <a:defRPr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114300" indent="0" eaLnBrk="1" hangingPunct="1">
              <a:buNone/>
              <a:defRPr/>
            </a:pPr>
            <a:endParaRPr lang="en-US" altLang="en-US" sz="1600" dirty="0">
              <a:solidFill>
                <a:schemeClr val="tx1"/>
              </a:solidFill>
            </a:endParaRPr>
          </a:p>
          <a:p>
            <a:pPr marL="114300" indent="0" eaLnBrk="1" hangingPunct="1">
              <a:buNone/>
              <a:defRPr/>
            </a:pPr>
            <a:endParaRPr lang="en-US" altLang="en-US" sz="16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BB70F-F0FF-C710-78A7-5BC968DFC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Variable Distribution: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2DC6CB-7954-566C-1B21-A519D06FF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976" y="1211239"/>
            <a:ext cx="6919560" cy="393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5953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C1E12-654B-A7FC-F8B7-2ACDCBEC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+mj-lt"/>
              </a:rPr>
              <a:t>Data Preprocessing Pipeline</a:t>
            </a:r>
            <a:br>
              <a:rPr lang="en-US" b="1" i="0" dirty="0">
                <a:solidFill>
                  <a:srgbClr val="0D0D0D"/>
                </a:solidFill>
                <a:effectLst/>
                <a:latin typeface="+mj-lt"/>
              </a:rPr>
            </a:br>
            <a:br>
              <a:rPr lang="en-US" b="0" i="0" dirty="0">
                <a:solidFill>
                  <a:srgbClr val="0D0D0D"/>
                </a:solidFill>
                <a:effectLst/>
                <a:latin typeface="+mj-lt"/>
              </a:rPr>
            </a:br>
            <a:endParaRPr lang="en-US" dirty="0"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F91E8-CA8E-E32B-8336-5AFC5257F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150" y="1222374"/>
            <a:ext cx="8521700" cy="3656923"/>
          </a:xfrm>
        </p:spPr>
        <p:txBody>
          <a:bodyPr/>
          <a:lstStyle/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1. Column Selection: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Identified and dropped columns that were deemed unnecessary for predicting the target variable.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Conducted careful analysis to ensure that only relevant features were retained.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Removed redundant or highly correlated features to prevent multicollinearity issues in the predictive model.</a:t>
            </a:r>
          </a:p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2. Outlier Removal: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Employed the Z-Score method to detect outliers in the dataset based on their standard deviations from the mean.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Set a threshold Z-Score value (e.g., Z &gt; 3 or Z &lt; -3) to identify extreme values that deviate significantly from the mean.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Removed outliers from the dataset to prevent them from disproportionately influencing the model's performance.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Carefully validated outlier removal to ensure that genuine data points were not erroneously discarded.</a:t>
            </a:r>
          </a:p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3. Feature Engineering: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Conducted feature extraction to derive new features from existing ones, aiming to capture additional information and improve model       performance.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Applied transformations  to make the data more suitable for modeling.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Utilized domain knowledge and exploratory data analysis (EDA) to engineer features that capture relevant patterns or relationships in the data.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Ensured that feature engineering techniques were applied judiciously to avoid overfitting and maintain model interpretability.</a:t>
            </a:r>
          </a:p>
        </p:txBody>
      </p:sp>
    </p:spTree>
    <p:extLst>
      <p:ext uri="{BB962C8B-B14F-4D97-AF65-F5344CB8AC3E}">
        <p14:creationId xmlns:p14="http://schemas.microsoft.com/office/powerpoint/2010/main" val="262558293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C1E12-654B-A7FC-F8B7-2ACDCBEC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latin typeface="+mj-lt"/>
              </a:rPr>
              <a:t>Data Preprocessing Pipeline</a:t>
            </a:r>
            <a:br>
              <a:rPr lang="en-US" b="1" i="0" dirty="0">
                <a:solidFill>
                  <a:srgbClr val="0D0D0D"/>
                </a:solidFill>
                <a:effectLst/>
                <a:latin typeface="+mj-lt"/>
              </a:rPr>
            </a:br>
            <a:br>
              <a:rPr lang="en-US" b="0" i="0" dirty="0">
                <a:solidFill>
                  <a:srgbClr val="0D0D0D"/>
                </a:solidFill>
                <a:effectLst/>
                <a:latin typeface="+mj-lt"/>
              </a:rPr>
            </a:br>
            <a:endParaRPr lang="en-US" dirty="0"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F91E8-CA8E-E32B-8336-5AFC5257F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150" y="1222374"/>
            <a:ext cx="8521700" cy="3656923"/>
          </a:xfrm>
        </p:spPr>
        <p:txBody>
          <a:bodyPr/>
          <a:lstStyle/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4. Encoding: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-Implemented One-Hot Encoding for categorical features, converting them into binary vectors to represent each category as a separate feature.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-Utilized Ordinal Encoding for categorical features where the order is meaningful, preserving the inherent ordinal relationships between categories.</a:t>
            </a:r>
          </a:p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5. Scaling: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Applied </a:t>
            </a:r>
            <a:r>
              <a:rPr lang="en-US" sz="11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StandardScaler</a:t>
            </a: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scale the features to a standard normal distribution with a mean of 0 and a standard deviation of 1.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Standardized the features to ensure they have comparable scales and prevent features with larger magnitudes from dominating the model.</a:t>
            </a:r>
          </a:p>
          <a:p>
            <a:pPr marL="114300" indent="0">
              <a:buNone/>
            </a:pPr>
            <a:r>
              <a:rPr lang="en-US" sz="1200" dirty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6. Feature Selection :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Evaluated the performance of the model with different subsets of features to identify the optimal feature set that balances predictive accuracy and model simplicity.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Conducted feature importance analysis to prioritize features that have the most significant impact on the target variable, thereby reducing dimensionality while preserving predictive power.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 Employed techniques such as cross-validation to ensure that feature selection decisions generalize well to unseen data and mitigate the risk of overfitting.</a:t>
            </a:r>
          </a:p>
          <a:p>
            <a:pPr marL="114300" indent="0">
              <a:buNone/>
            </a:pP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 </a:t>
            </a:r>
            <a:r>
              <a:rPr lang="en-US" sz="11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lang="en-US" sz="11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application, scikit-learn pipeline is used to facilitate seamless data processing. With user inputs as the initial step, the pipeline orchestrates the preprocessing steps, including ordinal encoding, one-hot encoding, and standard scaling, which were performed during model training. This approach ensures consistency and efficiency in data preparation, allowing the model to seamlessly handle user-provided inputs and deliver accurate predictions.</a:t>
            </a:r>
          </a:p>
        </p:txBody>
      </p:sp>
    </p:spTree>
    <p:extLst>
      <p:ext uri="{BB962C8B-B14F-4D97-AF65-F5344CB8AC3E}">
        <p14:creationId xmlns:p14="http://schemas.microsoft.com/office/powerpoint/2010/main" val="150098717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4" descr="Picture 4">
            <a:extLst>
              <a:ext uri="{FF2B5EF4-FFF2-40B4-BE49-F238E27FC236}">
                <a16:creationId xmlns:a16="http://schemas.microsoft.com/office/drawing/2014/main" id="{C0056505-80AB-061F-4835-2BC21D749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3889"/>
            <a:ext cx="4409738" cy="3449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56386C2-E866-8A01-DF63-386FBA9C5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604" y="1535965"/>
            <a:ext cx="4756396" cy="36075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702885-2204-0D4B-698F-0906A5EC76BA}"/>
              </a:ext>
            </a:extLst>
          </p:cNvPr>
          <p:cNvSpPr txBox="1"/>
          <p:nvPr/>
        </p:nvSpPr>
        <p:spPr>
          <a:xfrm>
            <a:off x="314793" y="846944"/>
            <a:ext cx="8244591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n-ea"/>
                <a:cs typeface="+mn-cs"/>
                <a:sym typeface="Arial"/>
              </a:rPr>
              <a:t>Geographic Distribution of Crashes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8FE9C1-6564-3C82-65CF-46243C895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562947"/>
            <a:ext cx="4572000" cy="21349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B9680B8-C099-4AEB-FEBF-1E6EAD52F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562947"/>
            <a:ext cx="4571999" cy="30745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8EF3838-C7CB-5719-B40C-FEF923FE0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733" y="2599126"/>
            <a:ext cx="3620233" cy="251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46332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94C0CA-0743-8AD3-1373-C1BD8CE4D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413"/>
            <a:ext cx="2885368" cy="24868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DD102D-8EA4-AFF7-C26A-97B5A0021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5368" y="615413"/>
            <a:ext cx="6264183" cy="378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91311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710</Words>
  <Application>Microsoft Macintosh PowerPoint</Application>
  <PresentationFormat>On-screen Show (16:9)</PresentationFormat>
  <Paragraphs>61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Georgia</vt:lpstr>
      <vt:lpstr>Helvetica</vt:lpstr>
      <vt:lpstr>Helvetica Neue</vt:lpstr>
      <vt:lpstr>Söhne</vt:lpstr>
      <vt:lpstr>Simple Light</vt:lpstr>
      <vt:lpstr>PowerPoint Presentation</vt:lpstr>
      <vt:lpstr>Introduction</vt:lpstr>
      <vt:lpstr>About the Data</vt:lpstr>
      <vt:lpstr>Target Variable Distribution: </vt:lpstr>
      <vt:lpstr>Data Preprocessing Pipeline  </vt:lpstr>
      <vt:lpstr>Data Preprocessing Pipeline  </vt:lpstr>
      <vt:lpstr>PowerPoint Presentation</vt:lpstr>
      <vt:lpstr>PowerPoint Presentation</vt:lpstr>
      <vt:lpstr>PowerPoint Presentation</vt:lpstr>
      <vt:lpstr>Feature Importance</vt:lpstr>
      <vt:lpstr>PowerPoint Presentation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</dc:title>
  <cp:lastModifiedBy>Dikshitha Kavali</cp:lastModifiedBy>
  <cp:revision>88</cp:revision>
  <dcterms:modified xsi:type="dcterms:W3CDTF">2024-05-09T22:52:21Z</dcterms:modified>
</cp:coreProperties>
</file>